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0064537d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0064537d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0064537d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0064537d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064537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064537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9ca74c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9ca74c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064537d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0064537d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9ca74cd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9ca74cd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0064537d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0064537d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75d29646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75d29646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756183f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756183f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779de994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779de994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779de99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779de99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779de994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779de994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79de994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779de994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75efc05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75efc05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75d2964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75d2964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779de99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779de99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779de994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779de994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064537d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0064537d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064537d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064537d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779de994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779de994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779de99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779de99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1a95f346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1a95f346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0064537d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0064537d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779de994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779de994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0064537d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0064537d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0064537d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0064537d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0064537d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0064537d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1741758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1741758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0064537d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0064537d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0064537d1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0064537d1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779de994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779de994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2d2525e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2d2525e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75d2964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75d2964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0064537d1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0064537d1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0064537d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0064537d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0064537d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0064537d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0064537d1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0064537d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1a95f346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1a95f34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1a95f346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1a95f346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756183f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756183f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0064537d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0064537d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0064537d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0064537d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90072" y="4388070"/>
            <a:ext cx="1111378" cy="572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GCvWD9zIF-s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.png"/><Relationship Id="rId5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5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5" Type="http://schemas.openxmlformats.org/officeDocument/2006/relationships/hyperlink" Target="https://en.wikipedia.org/wiki/Online_machine_learnin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technology.cpm.org/general/3dgraph/?graph3ddata=____bRw7kw7kw7kHxBEw7kx1YHxQOw7kzbIHwrUw7ky+yHxBEw7kx1YHwG0w7kx1YHxmuw7kxmuHx1Yw7kAPMHwcKw7kAPMHwWaw7kxmuow7kxmuw7kdFLI" TargetMode="External"/><Relationship Id="rId4" Type="http://schemas.openxmlformats.org/officeDocument/2006/relationships/hyperlink" Target="https://technology.cpm.org/general/3dgraph/?graph3ddata=____bHw7kw7kw7kHxmuxmuxmuHwWaxmuxmuHxBEx1Yx1YHwcKAPMAPMHwrUzbIzbIHwG0x1Yx1YHxBEx1Yx1YHxQOzbIzbIow7kxmuwWadFLIHxt2xFqxFqHwOCxFqxFqHx1YAPMAPM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86708" y="727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Regression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Linear Regression and how to train it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2674650" y="1711225"/>
            <a:ext cx="39471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It’s your turn!</a:t>
            </a:r>
            <a:endParaRPr sz="4800"/>
          </a:p>
        </p:txBody>
      </p:sp>
      <p:sp>
        <p:nvSpPr>
          <p:cNvPr id="161" name="Google Shape;161;p22"/>
          <p:cNvSpPr txBox="1"/>
          <p:nvPr/>
        </p:nvSpPr>
        <p:spPr>
          <a:xfrm>
            <a:off x="513450" y="3366125"/>
            <a:ext cx="8269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Open file called: </a:t>
            </a:r>
            <a:r>
              <a:rPr b="1" lang="it" sz="1800">
                <a:solidFill>
                  <a:schemeClr val="dk2"/>
                </a:solidFill>
              </a:rPr>
              <a:t>LinearRegression.ipynb</a:t>
            </a:r>
            <a:r>
              <a:rPr lang="it" sz="1800">
                <a:solidFill>
                  <a:schemeClr val="dk2"/>
                </a:solidFill>
              </a:rPr>
              <a:t> with </a:t>
            </a:r>
            <a:r>
              <a:rPr lang="it" sz="1800">
                <a:solidFill>
                  <a:schemeClr val="dk2"/>
                </a:solidFill>
              </a:rPr>
              <a:t>Jupyter</a:t>
            </a:r>
            <a:r>
              <a:rPr lang="it" sz="1800">
                <a:solidFill>
                  <a:schemeClr val="dk2"/>
                </a:solidFill>
              </a:rPr>
              <a:t> Notebook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Complete the </a:t>
            </a:r>
            <a:r>
              <a:rPr b="1" lang="it" sz="1800">
                <a:solidFill>
                  <a:schemeClr val="dk2"/>
                </a:solidFill>
              </a:rPr>
              <a:t>Section_1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Some notations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00" y="1071025"/>
            <a:ext cx="4191211" cy="17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>
            <a:off x="1865525" y="3082550"/>
            <a:ext cx="3288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1049625" y="3828750"/>
            <a:ext cx="18285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Input matrix: each row is a sample</a:t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3972275" y="2538275"/>
            <a:ext cx="3288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3262975" y="3243825"/>
            <a:ext cx="18285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Weights vector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050" y="1512363"/>
            <a:ext cx="2225537" cy="82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Methods used to solve linear regression</a:t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311700" y="938700"/>
            <a:ext cx="81363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We have 2 mathematical methods: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AutoNum type="arabicPeriod"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Normal Equation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Gradient Descent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Normal Equation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Normal Equation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311700" y="938700"/>
            <a:ext cx="81363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There is a </a:t>
            </a:r>
            <a:r>
              <a:rPr b="1" i="1" lang="it">
                <a:latin typeface="Roboto"/>
                <a:ea typeface="Roboto"/>
                <a:cs typeface="Roboto"/>
                <a:sym typeface="Roboto"/>
              </a:rPr>
              <a:t>closed-form solution 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to the problem. “Closed solution” means that we have a formula to solve the problem and finding the best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1954375"/>
            <a:ext cx="4337575" cy="80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 rot="1483740">
            <a:off x="1998761" y="2610096"/>
            <a:ext cx="364308" cy="572643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/>
        </p:nvSpPr>
        <p:spPr>
          <a:xfrm>
            <a:off x="408625" y="3331300"/>
            <a:ext cx="2247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Best Thetas to fit the data</a:t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b="23769" l="66580" r="2686" t="22611"/>
          <a:stretch/>
        </p:blipFill>
        <p:spPr>
          <a:xfrm>
            <a:off x="888375" y="3744300"/>
            <a:ext cx="1288101" cy="9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>
            <a:off x="4141061" y="2708618"/>
            <a:ext cx="3642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/>
        </p:nvSpPr>
        <p:spPr>
          <a:xfrm>
            <a:off x="3623700" y="3403800"/>
            <a:ext cx="1398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Matrix of inputs</a:t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5686025" y="3472575"/>
            <a:ext cx="13989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Vertical vector of PRICES</a:t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6094000" y="2831313"/>
            <a:ext cx="412500" cy="572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Gradient Descent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474" y="560525"/>
            <a:ext cx="3696571" cy="369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12" y="1902700"/>
            <a:ext cx="2295132" cy="11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Measure of Error (Loss function </a:t>
            </a:r>
            <a:r>
              <a:rPr b="1" lang="it"/>
              <a:t>J</a:t>
            </a:r>
            <a:r>
              <a:rPr lang="it"/>
              <a:t>)</a:t>
            </a:r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6278300" y="715450"/>
            <a:ext cx="1344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Errors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1" name="Google Shape;211;p28"/>
          <p:cNvCxnSpPr/>
          <p:nvPr/>
        </p:nvCxnSpPr>
        <p:spPr>
          <a:xfrm flipH="1">
            <a:off x="6182725" y="1025950"/>
            <a:ext cx="294600" cy="1150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p28"/>
          <p:cNvSpPr txBox="1"/>
          <p:nvPr/>
        </p:nvSpPr>
        <p:spPr>
          <a:xfrm>
            <a:off x="244300" y="1265200"/>
            <a:ext cx="30513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ean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 S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quared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rrors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 (MSE)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 flipH="1">
            <a:off x="1068900" y="1596750"/>
            <a:ext cx="11100" cy="448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8"/>
          <p:cNvSpPr txBox="1"/>
          <p:nvPr/>
        </p:nvSpPr>
        <p:spPr>
          <a:xfrm>
            <a:off x="1931300" y="3090425"/>
            <a:ext cx="762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Real 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2901750" y="3118425"/>
            <a:ext cx="2161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Predicted Y, calculated by linear model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6" name="Google Shape;216;p28"/>
          <p:cNvCxnSpPr/>
          <p:nvPr/>
        </p:nvCxnSpPr>
        <p:spPr>
          <a:xfrm rot="10800000">
            <a:off x="2264075" y="2455725"/>
            <a:ext cx="8700" cy="67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8"/>
          <p:cNvCxnSpPr/>
          <p:nvPr/>
        </p:nvCxnSpPr>
        <p:spPr>
          <a:xfrm rot="10800000">
            <a:off x="2748750" y="2420025"/>
            <a:ext cx="776700" cy="69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8"/>
          <p:cNvSpPr txBox="1"/>
          <p:nvPr/>
        </p:nvSpPr>
        <p:spPr>
          <a:xfrm>
            <a:off x="91900" y="4251600"/>
            <a:ext cx="7642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TAKE AWAY MESSAGE: 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we have to choose the line as close as possible to data. Aka the line with the </a:t>
            </a:r>
            <a:r>
              <a:rPr b="1" lang="it">
                <a:latin typeface="Roboto"/>
                <a:ea typeface="Roboto"/>
                <a:cs typeface="Roboto"/>
                <a:sym typeface="Roboto"/>
              </a:rPr>
              <a:t>lowest possible total error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Gradient Descent Method - Optimization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575" y="767600"/>
            <a:ext cx="4985300" cy="34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6854250" y="4027925"/>
            <a:ext cx="4797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4355050" y="3780550"/>
            <a:ext cx="2931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1700" y="1152475"/>
            <a:ext cx="3623700" cy="34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</a:t>
            </a:r>
            <a:r>
              <a:rPr b="1" lang="it"/>
              <a:t>MSE</a:t>
            </a:r>
            <a:r>
              <a:rPr lang="it"/>
              <a:t> function is quadratic. In general we call it “loss function” (J).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The </a:t>
            </a:r>
            <a:r>
              <a:rPr b="1" lang="it"/>
              <a:t>goal </a:t>
            </a:r>
            <a:r>
              <a:rPr lang="it"/>
              <a:t>is to optimize this function, reaching its minimum because this “bowl” describe the error varying m and q.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How? With </a:t>
            </a:r>
            <a:r>
              <a:rPr b="1" lang="it"/>
              <a:t>Gradient Descent Method</a:t>
            </a:r>
            <a:endParaRPr b="1"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9750" y="3780547"/>
            <a:ext cx="479700" cy="48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4250" y="4109275"/>
            <a:ext cx="392875" cy="4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Gradient Descent Method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850" y="911025"/>
            <a:ext cx="4872473" cy="35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159300" y="13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Global and local minima: </a:t>
            </a:r>
            <a:r>
              <a:rPr b="1" lang="it"/>
              <a:t>like playing with a ball</a:t>
            </a:r>
            <a:endParaRPr b="1"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25" y="851300"/>
            <a:ext cx="5544866" cy="41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9100" y="988762"/>
            <a:ext cx="761676" cy="7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5">
            <a:alphaModFix/>
          </a:blip>
          <a:srcRect b="65070" l="52907" r="0" t="0"/>
          <a:stretch/>
        </p:blipFill>
        <p:spPr>
          <a:xfrm>
            <a:off x="7252838" y="1885075"/>
            <a:ext cx="1174198" cy="89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/>
          <p:nvPr/>
        </p:nvSpPr>
        <p:spPr>
          <a:xfrm>
            <a:off x="3109175" y="1474675"/>
            <a:ext cx="338100" cy="338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Example: price of the houses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000075"/>
            <a:ext cx="4334400" cy="27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We have many data about the prices of the houses in Boston. For each house, we have the </a:t>
            </a:r>
            <a:r>
              <a:rPr b="1" lang="it" sz="1600"/>
              <a:t>area of the house</a:t>
            </a:r>
            <a:r>
              <a:rPr lang="it" sz="1600"/>
              <a:t>, the number of bedrooms, if it has the garden or not...and for each house, the price ($).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600"/>
              <a:t>We would like to estimate the a </a:t>
            </a:r>
            <a:r>
              <a:rPr b="1" lang="it" sz="1600"/>
              <a:t>price </a:t>
            </a:r>
            <a:r>
              <a:rPr lang="it" sz="1600"/>
              <a:t>given a never-seen-before </a:t>
            </a:r>
            <a:r>
              <a:rPr b="1" lang="it" sz="1600"/>
              <a:t>area of the house.</a:t>
            </a:r>
            <a:endParaRPr b="1" sz="16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3601525"/>
            <a:ext cx="73992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1500"/>
              <a:t>GOAL:</a:t>
            </a:r>
            <a:r>
              <a:rPr lang="it" sz="1500"/>
              <a:t> find the function that, given the Area, give us the Price, also for value that the model never saw before. The function we have to find is the red one.  </a:t>
            </a:r>
            <a:endParaRPr sz="1500"/>
          </a:p>
        </p:txBody>
      </p:sp>
      <p:grpSp>
        <p:nvGrpSpPr>
          <p:cNvPr id="64" name="Google Shape;64;p14"/>
          <p:cNvGrpSpPr/>
          <p:nvPr/>
        </p:nvGrpSpPr>
        <p:grpSpPr>
          <a:xfrm>
            <a:off x="5069825" y="428775"/>
            <a:ext cx="3837275" cy="3020425"/>
            <a:chOff x="4918825" y="798125"/>
            <a:chExt cx="3837275" cy="3020425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00725" y="1000075"/>
              <a:ext cx="3655375" cy="272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4"/>
            <p:cNvSpPr/>
            <p:nvPr/>
          </p:nvSpPr>
          <p:spPr>
            <a:xfrm>
              <a:off x="5133225" y="798125"/>
              <a:ext cx="150900" cy="293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 rot="5400000">
              <a:off x="6812325" y="1819925"/>
              <a:ext cx="150900" cy="3668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6062250" y="3531450"/>
              <a:ext cx="20964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/>
                <a:t>Area of the house (m^2)</a:t>
              </a:r>
              <a:endParaRPr/>
            </a:p>
          </p:txBody>
        </p:sp>
        <p:sp>
          <p:nvSpPr>
            <p:cNvPr id="69" name="Google Shape;69;p14"/>
            <p:cNvSpPr txBox="1"/>
            <p:nvPr/>
          </p:nvSpPr>
          <p:spPr>
            <a:xfrm rot="-5400000">
              <a:off x="4421575" y="2221375"/>
              <a:ext cx="12816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/>
                <a:t>Price (dollars)</a:t>
              </a:r>
              <a:endParaRPr/>
            </a:p>
          </p:txBody>
        </p:sp>
      </p:grp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00" y="4395254"/>
            <a:ext cx="506873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159300" y="13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Gradient Descent Method on generic function</a:t>
            </a:r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3659288" y="4441700"/>
            <a:ext cx="1371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3"/>
              </a:rPr>
              <a:t>LINK to animation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825" y="957900"/>
            <a:ext cx="6586544" cy="3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159300" y="135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Other examples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63" y="1295475"/>
            <a:ext cx="4742875" cy="26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313" y="1490325"/>
            <a:ext cx="3663563" cy="24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Gradient Descent Method: down the hill as fast as possible! ...and the problem is convex</a:t>
            </a:r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87900" y="1457275"/>
            <a:ext cx="5599500" cy="20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STEPS of the algorithm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Initialize Theta0 and Theta1 randomly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Calculate the derivative (slope) on Loss function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Make a step downhill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Repeat until the minimum</a:t>
            </a:r>
            <a:endParaRPr sz="1400"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725" y="1195936"/>
            <a:ext cx="3342075" cy="275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25" y="3113627"/>
            <a:ext cx="3227150" cy="20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4104150" y="4148550"/>
            <a:ext cx="35535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Due to mathematical formulation of loss function in linear regression, we are sure there exists only </a:t>
            </a:r>
            <a:r>
              <a:rPr b="1" lang="it"/>
              <a:t>1 global minimum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474" y="560525"/>
            <a:ext cx="3696571" cy="369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212" y="1902700"/>
            <a:ext cx="2295132" cy="11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Measure of Error (Loss function)</a:t>
            </a:r>
            <a:endParaRPr/>
          </a:p>
        </p:txBody>
      </p:sp>
      <p:sp>
        <p:nvSpPr>
          <p:cNvPr id="275" name="Google Shape;275;p35"/>
          <p:cNvSpPr txBox="1"/>
          <p:nvPr/>
        </p:nvSpPr>
        <p:spPr>
          <a:xfrm>
            <a:off x="6278300" y="715450"/>
            <a:ext cx="1344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Errors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6" name="Google Shape;276;p35"/>
          <p:cNvCxnSpPr/>
          <p:nvPr/>
        </p:nvCxnSpPr>
        <p:spPr>
          <a:xfrm flipH="1">
            <a:off x="6182725" y="1025950"/>
            <a:ext cx="294600" cy="1150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5"/>
          <p:cNvSpPr txBox="1"/>
          <p:nvPr/>
        </p:nvSpPr>
        <p:spPr>
          <a:xfrm>
            <a:off x="244300" y="1265200"/>
            <a:ext cx="2924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ean</a:t>
            </a:r>
            <a:r>
              <a:rPr b="1" lang="it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t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quared </a:t>
            </a:r>
            <a:r>
              <a:rPr b="1" lang="it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rrors</a:t>
            </a:r>
            <a:r>
              <a:rPr b="1" lang="it">
                <a:latin typeface="Roboto"/>
                <a:ea typeface="Roboto"/>
                <a:cs typeface="Roboto"/>
                <a:sym typeface="Roboto"/>
              </a:rPr>
              <a:t> (MSE)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35"/>
          <p:cNvCxnSpPr/>
          <p:nvPr/>
        </p:nvCxnSpPr>
        <p:spPr>
          <a:xfrm flipH="1">
            <a:off x="1068900" y="1596750"/>
            <a:ext cx="11100" cy="448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5"/>
          <p:cNvSpPr txBox="1"/>
          <p:nvPr/>
        </p:nvSpPr>
        <p:spPr>
          <a:xfrm>
            <a:off x="1931300" y="3090425"/>
            <a:ext cx="762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Real 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5"/>
          <p:cNvSpPr txBox="1"/>
          <p:nvPr/>
        </p:nvSpPr>
        <p:spPr>
          <a:xfrm>
            <a:off x="2901750" y="3118425"/>
            <a:ext cx="21618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Predicted Y, calculated by linear model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1" name="Google Shape;281;p35"/>
          <p:cNvCxnSpPr/>
          <p:nvPr/>
        </p:nvCxnSpPr>
        <p:spPr>
          <a:xfrm rot="10800000">
            <a:off x="2264075" y="2455725"/>
            <a:ext cx="8700" cy="675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35"/>
          <p:cNvCxnSpPr/>
          <p:nvPr/>
        </p:nvCxnSpPr>
        <p:spPr>
          <a:xfrm rot="10800000">
            <a:off x="2748750" y="2420025"/>
            <a:ext cx="776700" cy="698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5"/>
          <p:cNvSpPr txBox="1"/>
          <p:nvPr/>
        </p:nvSpPr>
        <p:spPr>
          <a:xfrm>
            <a:off x="91900" y="4251600"/>
            <a:ext cx="76428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TAKE AWAY MESSAGE: 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we have to choose the line as close as possible to data. Aka the line with the </a:t>
            </a:r>
            <a:r>
              <a:rPr b="1" lang="it">
                <a:latin typeface="Roboto"/>
                <a:ea typeface="Roboto"/>
                <a:cs typeface="Roboto"/>
                <a:sym typeface="Roboto"/>
              </a:rPr>
              <a:t>lowest possible total error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Gradient Descent Method: the mathematics</a:t>
            </a:r>
            <a:endParaRPr/>
          </a:p>
        </p:txBody>
      </p:sp>
      <p:sp>
        <p:nvSpPr>
          <p:cNvPr id="289" name="Google Shape;289;p36"/>
          <p:cNvSpPr txBox="1"/>
          <p:nvPr>
            <p:ph idx="1" type="body"/>
          </p:nvPr>
        </p:nvSpPr>
        <p:spPr>
          <a:xfrm>
            <a:off x="311700" y="923875"/>
            <a:ext cx="80691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The loss function: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13" y="1394562"/>
            <a:ext cx="3095975" cy="11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3766575" y="1696725"/>
            <a:ext cx="805500" cy="47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1963225" y="1225900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153" y="923882"/>
            <a:ext cx="3752724" cy="23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/>
          <p:nvPr/>
        </p:nvSpPr>
        <p:spPr>
          <a:xfrm>
            <a:off x="4904275" y="1723375"/>
            <a:ext cx="698700" cy="63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J(m,c)</a:t>
            </a:r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5809750" y="2853950"/>
            <a:ext cx="348900" cy="37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</a:t>
            </a:r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7045925" y="2938375"/>
            <a:ext cx="348900" cy="29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</a:t>
            </a:r>
            <a:endParaRPr/>
          </a:p>
        </p:txBody>
      </p:sp>
      <p:sp>
        <p:nvSpPr>
          <p:cNvPr id="297" name="Google Shape;297;p36"/>
          <p:cNvSpPr txBox="1"/>
          <p:nvPr/>
        </p:nvSpPr>
        <p:spPr>
          <a:xfrm>
            <a:off x="473450" y="1585000"/>
            <a:ext cx="348900" cy="37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J</a:t>
            </a:r>
            <a:endParaRPr sz="1800"/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363725" y="3303350"/>
            <a:ext cx="80691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/>
              <a:t>The slope in each point (m, c) of the “bowl” J in the 2 directions (m and c) are the derivatives</a:t>
            </a:r>
            <a:endParaRPr sz="1400"/>
          </a:p>
        </p:txBody>
      </p:sp>
      <p:pic>
        <p:nvPicPr>
          <p:cNvPr id="299" name="Google Shape;299;p36"/>
          <p:cNvPicPr preferRelativeResize="0"/>
          <p:nvPr/>
        </p:nvPicPr>
        <p:blipFill rotWithShape="1">
          <a:blip r:embed="rId5">
            <a:alphaModFix/>
          </a:blip>
          <a:srcRect b="0" l="0" r="0" t="51420"/>
          <a:stretch/>
        </p:blipFill>
        <p:spPr>
          <a:xfrm>
            <a:off x="438000" y="3926471"/>
            <a:ext cx="2947425" cy="63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8375" y="3855750"/>
            <a:ext cx="2067075" cy="95140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421275" y="2718325"/>
            <a:ext cx="28881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n </a:t>
            </a:r>
            <a:r>
              <a:rPr lang="it"/>
              <a:t>= number of samples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2355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Gradient Descent Method: the mathematics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311700" y="923875"/>
            <a:ext cx="4260300" cy="31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 sum up and clarify: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We need to start from initial values of m and c, then </a:t>
            </a:r>
            <a:r>
              <a:rPr b="1" lang="it"/>
              <a:t>step by step </a:t>
            </a:r>
            <a:r>
              <a:rPr lang="it"/>
              <a:t>move towards the minimum.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The derivative indicate us the direction of the fastest </a:t>
            </a:r>
            <a:r>
              <a:rPr b="1" lang="it"/>
              <a:t>up-hill</a:t>
            </a:r>
            <a:r>
              <a:rPr lang="it"/>
              <a:t>. Since we need to go downhill, we revert it with a minus sign.</a:t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153" y="923882"/>
            <a:ext cx="3752724" cy="23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/>
          <p:nvPr/>
        </p:nvSpPr>
        <p:spPr>
          <a:xfrm>
            <a:off x="4904275" y="1723375"/>
            <a:ext cx="698700" cy="63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J(m,c)</a:t>
            </a:r>
            <a:endParaRPr/>
          </a:p>
        </p:txBody>
      </p:sp>
      <p:sp>
        <p:nvSpPr>
          <p:cNvPr id="310" name="Google Shape;310;p37"/>
          <p:cNvSpPr txBox="1"/>
          <p:nvPr/>
        </p:nvSpPr>
        <p:spPr>
          <a:xfrm>
            <a:off x="5809750" y="2853950"/>
            <a:ext cx="348900" cy="37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</a:t>
            </a:r>
            <a:endParaRPr/>
          </a:p>
        </p:txBody>
      </p:sp>
      <p:sp>
        <p:nvSpPr>
          <p:cNvPr id="311" name="Google Shape;311;p37"/>
          <p:cNvSpPr txBox="1"/>
          <p:nvPr/>
        </p:nvSpPr>
        <p:spPr>
          <a:xfrm>
            <a:off x="7045925" y="2938375"/>
            <a:ext cx="348900" cy="29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</a:t>
            </a:r>
            <a:endParaRPr/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25" y="3858575"/>
            <a:ext cx="2226600" cy="11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/>
          <p:nvPr/>
        </p:nvSpPr>
        <p:spPr>
          <a:xfrm>
            <a:off x="2419250" y="4228500"/>
            <a:ext cx="698700" cy="3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 txBox="1"/>
          <p:nvPr/>
        </p:nvSpPr>
        <p:spPr>
          <a:xfrm>
            <a:off x="3244025" y="4095300"/>
            <a:ext cx="29403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 is the derivative.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L is Learning rate</a:t>
            </a:r>
            <a:endParaRPr b="1"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300" y="3433950"/>
            <a:ext cx="1606400" cy="1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Intuitive explanation: 1 dimension</a:t>
            </a:r>
            <a:endParaRPr/>
          </a:p>
        </p:txBody>
      </p:sp>
      <p:sp>
        <p:nvSpPr>
          <p:cNvPr id="321" name="Google Shape;321;p38"/>
          <p:cNvSpPr txBox="1"/>
          <p:nvPr/>
        </p:nvSpPr>
        <p:spPr>
          <a:xfrm>
            <a:off x="2226000" y="4583825"/>
            <a:ext cx="5508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0,0</a:t>
            </a:r>
            <a:endParaRPr/>
          </a:p>
        </p:txBody>
      </p:sp>
      <p:cxnSp>
        <p:nvCxnSpPr>
          <p:cNvPr id="322" name="Google Shape;322;p38"/>
          <p:cNvCxnSpPr>
            <a:stCxn id="321" idx="0"/>
          </p:cNvCxnSpPr>
          <p:nvPr/>
        </p:nvCxnSpPr>
        <p:spPr>
          <a:xfrm rot="10800000">
            <a:off x="2501400" y="1092725"/>
            <a:ext cx="0" cy="34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3" name="Google Shape;323;p38"/>
          <p:cNvCxnSpPr>
            <a:stCxn id="321" idx="0"/>
          </p:cNvCxnSpPr>
          <p:nvPr/>
        </p:nvCxnSpPr>
        <p:spPr>
          <a:xfrm>
            <a:off x="2501400" y="4583825"/>
            <a:ext cx="461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4" name="Google Shape;324;p38"/>
          <p:cNvSpPr txBox="1"/>
          <p:nvPr/>
        </p:nvSpPr>
        <p:spPr>
          <a:xfrm>
            <a:off x="2124600" y="943875"/>
            <a:ext cx="37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J</a:t>
            </a:r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7180650" y="4308425"/>
            <a:ext cx="37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</a:t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2682800" y="1110425"/>
            <a:ext cx="5267850" cy="2958450"/>
          </a:xfrm>
          <a:custGeom>
            <a:rect b="b" l="l" r="r" t="t"/>
            <a:pathLst>
              <a:path extrusionOk="0" h="118338" w="210714">
                <a:moveTo>
                  <a:pt x="0" y="2487"/>
                </a:moveTo>
                <a:cubicBezTo>
                  <a:pt x="5745" y="16938"/>
                  <a:pt x="20254" y="69943"/>
                  <a:pt x="34467" y="89190"/>
                </a:cubicBezTo>
                <a:cubicBezTo>
                  <a:pt x="48681" y="108438"/>
                  <a:pt x="67277" y="115899"/>
                  <a:pt x="85281" y="117972"/>
                </a:cubicBezTo>
                <a:cubicBezTo>
                  <a:pt x="103285" y="120045"/>
                  <a:pt x="125730" y="112405"/>
                  <a:pt x="142490" y="101626"/>
                </a:cubicBezTo>
                <a:cubicBezTo>
                  <a:pt x="159250" y="90848"/>
                  <a:pt x="174470" y="70239"/>
                  <a:pt x="185841" y="53301"/>
                </a:cubicBezTo>
                <a:cubicBezTo>
                  <a:pt x="197212" y="36363"/>
                  <a:pt x="206569" y="8884"/>
                  <a:pt x="21071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Google Shape;327;p38"/>
          <p:cNvSpPr/>
          <p:nvPr/>
        </p:nvSpPr>
        <p:spPr>
          <a:xfrm>
            <a:off x="2967059" y="2140900"/>
            <a:ext cx="168900" cy="18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38"/>
          <p:cNvCxnSpPr>
            <a:stCxn id="327" idx="6"/>
          </p:cNvCxnSpPr>
          <p:nvPr/>
        </p:nvCxnSpPr>
        <p:spPr>
          <a:xfrm>
            <a:off x="3135959" y="2234200"/>
            <a:ext cx="82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8"/>
          <p:cNvCxnSpPr/>
          <p:nvPr/>
        </p:nvCxnSpPr>
        <p:spPr>
          <a:xfrm>
            <a:off x="2753858" y="1474649"/>
            <a:ext cx="746100" cy="210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38"/>
          <p:cNvSpPr txBox="1"/>
          <p:nvPr/>
        </p:nvSpPr>
        <p:spPr>
          <a:xfrm>
            <a:off x="2921275" y="1749050"/>
            <a:ext cx="239700" cy="1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</a:t>
            </a:r>
            <a:endParaRPr/>
          </a:p>
        </p:txBody>
      </p:sp>
      <p:sp>
        <p:nvSpPr>
          <p:cNvPr id="331" name="Google Shape;331;p38"/>
          <p:cNvSpPr txBox="1"/>
          <p:nvPr/>
        </p:nvSpPr>
        <p:spPr>
          <a:xfrm>
            <a:off x="3752400" y="943875"/>
            <a:ext cx="29937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Suppose in P the derivative is -6. So (-1) * -6 = 6. </a:t>
            </a:r>
            <a:endParaRPr/>
          </a:p>
        </p:txBody>
      </p:sp>
      <p:pic>
        <p:nvPicPr>
          <p:cNvPr id="332" name="Google Shape;332;p38"/>
          <p:cNvPicPr preferRelativeResize="0"/>
          <p:nvPr/>
        </p:nvPicPr>
        <p:blipFill rotWithShape="1">
          <a:blip r:embed="rId3">
            <a:alphaModFix/>
          </a:blip>
          <a:srcRect b="54037" l="0" r="0" t="0"/>
          <a:stretch/>
        </p:blipFill>
        <p:spPr>
          <a:xfrm>
            <a:off x="4699700" y="1597725"/>
            <a:ext cx="2226600" cy="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8"/>
          <p:cNvSpPr txBox="1"/>
          <p:nvPr/>
        </p:nvSpPr>
        <p:spPr>
          <a:xfrm>
            <a:off x="3411225" y="1844000"/>
            <a:ext cx="2397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6</a:t>
            </a:r>
            <a:endParaRPr/>
          </a:p>
        </p:txBody>
      </p:sp>
      <p:sp>
        <p:nvSpPr>
          <p:cNvPr id="334" name="Google Shape;334;p38"/>
          <p:cNvSpPr/>
          <p:nvPr/>
        </p:nvSpPr>
        <p:spPr>
          <a:xfrm>
            <a:off x="3850275" y="3642200"/>
            <a:ext cx="168900" cy="18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Intuitive explanation: 2 dimension</a:t>
            </a:r>
            <a:endParaRPr/>
          </a:p>
        </p:txBody>
      </p:sp>
      <p:sp>
        <p:nvSpPr>
          <p:cNvPr id="340" name="Google Shape;340;p39"/>
          <p:cNvSpPr txBox="1"/>
          <p:nvPr/>
        </p:nvSpPr>
        <p:spPr>
          <a:xfrm>
            <a:off x="2226000" y="4583825"/>
            <a:ext cx="5508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0,0</a:t>
            </a:r>
            <a:endParaRPr/>
          </a:p>
        </p:txBody>
      </p:sp>
      <p:cxnSp>
        <p:nvCxnSpPr>
          <p:cNvPr id="341" name="Google Shape;341;p39"/>
          <p:cNvCxnSpPr>
            <a:stCxn id="340" idx="0"/>
          </p:cNvCxnSpPr>
          <p:nvPr/>
        </p:nvCxnSpPr>
        <p:spPr>
          <a:xfrm rot="10800000">
            <a:off x="2501400" y="1092725"/>
            <a:ext cx="0" cy="34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2" name="Google Shape;342;p39"/>
          <p:cNvCxnSpPr>
            <a:stCxn id="340" idx="0"/>
          </p:cNvCxnSpPr>
          <p:nvPr/>
        </p:nvCxnSpPr>
        <p:spPr>
          <a:xfrm>
            <a:off x="2501400" y="4583825"/>
            <a:ext cx="461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3" name="Google Shape;343;p39"/>
          <p:cNvSpPr/>
          <p:nvPr/>
        </p:nvSpPr>
        <p:spPr>
          <a:xfrm>
            <a:off x="3056000" y="943875"/>
            <a:ext cx="3828600" cy="3408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"/>
          <p:cNvSpPr/>
          <p:nvPr/>
        </p:nvSpPr>
        <p:spPr>
          <a:xfrm>
            <a:off x="3526725" y="1323625"/>
            <a:ext cx="2887200" cy="2675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9"/>
          <p:cNvSpPr/>
          <p:nvPr/>
        </p:nvSpPr>
        <p:spPr>
          <a:xfrm>
            <a:off x="3971000" y="1798375"/>
            <a:ext cx="1998600" cy="1799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9"/>
          <p:cNvSpPr/>
          <p:nvPr/>
        </p:nvSpPr>
        <p:spPr>
          <a:xfrm>
            <a:off x="4521725" y="2286950"/>
            <a:ext cx="897300" cy="8223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9"/>
          <p:cNvSpPr/>
          <p:nvPr/>
        </p:nvSpPr>
        <p:spPr>
          <a:xfrm>
            <a:off x="4894775" y="2602850"/>
            <a:ext cx="177600" cy="18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9"/>
          <p:cNvSpPr txBox="1"/>
          <p:nvPr/>
        </p:nvSpPr>
        <p:spPr>
          <a:xfrm>
            <a:off x="2124600" y="943875"/>
            <a:ext cx="37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</a:t>
            </a:r>
            <a:endParaRPr/>
          </a:p>
        </p:txBody>
      </p:sp>
      <p:sp>
        <p:nvSpPr>
          <p:cNvPr id="349" name="Google Shape;349;p39"/>
          <p:cNvSpPr txBox="1"/>
          <p:nvPr/>
        </p:nvSpPr>
        <p:spPr>
          <a:xfrm>
            <a:off x="7180650" y="4308425"/>
            <a:ext cx="3768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</a:t>
            </a:r>
            <a:endParaRPr/>
          </a:p>
        </p:txBody>
      </p:sp>
      <p:sp>
        <p:nvSpPr>
          <p:cNvPr id="350" name="Google Shape;350;p39"/>
          <p:cNvSpPr/>
          <p:nvPr/>
        </p:nvSpPr>
        <p:spPr>
          <a:xfrm>
            <a:off x="3260225" y="2522900"/>
            <a:ext cx="133200" cy="133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39"/>
          <p:cNvCxnSpPr>
            <a:stCxn id="340" idx="0"/>
            <a:endCxn id="350" idx="4"/>
          </p:cNvCxnSpPr>
          <p:nvPr/>
        </p:nvCxnSpPr>
        <p:spPr>
          <a:xfrm flipH="1" rot="10800000">
            <a:off x="2501400" y="2656025"/>
            <a:ext cx="825300" cy="192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39"/>
          <p:cNvCxnSpPr>
            <a:stCxn id="350" idx="6"/>
          </p:cNvCxnSpPr>
          <p:nvPr/>
        </p:nvCxnSpPr>
        <p:spPr>
          <a:xfrm>
            <a:off x="3393425" y="2589500"/>
            <a:ext cx="852900" cy="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39"/>
          <p:cNvCxnSpPr/>
          <p:nvPr/>
        </p:nvCxnSpPr>
        <p:spPr>
          <a:xfrm flipH="1" rot="10800000">
            <a:off x="2501400" y="2736125"/>
            <a:ext cx="1665000" cy="184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4" name="Google Shape;3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025" y="2140850"/>
            <a:ext cx="391696" cy="4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 rotWithShape="1">
          <a:blip r:embed="rId4">
            <a:alphaModFix/>
          </a:blip>
          <a:srcRect b="18247" l="66223" r="0" t="20661"/>
          <a:stretch/>
        </p:blipFill>
        <p:spPr>
          <a:xfrm>
            <a:off x="671450" y="2352763"/>
            <a:ext cx="937924" cy="6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/>
          <p:nvPr/>
        </p:nvSpPr>
        <p:spPr>
          <a:xfrm>
            <a:off x="1599025" y="2671548"/>
            <a:ext cx="1411975" cy="348825"/>
          </a:xfrm>
          <a:custGeom>
            <a:rect b="b" l="l" r="r" t="t"/>
            <a:pathLst>
              <a:path extrusionOk="0" h="13953" w="56479">
                <a:moveTo>
                  <a:pt x="0" y="805"/>
                </a:moveTo>
                <a:cubicBezTo>
                  <a:pt x="4738" y="805"/>
                  <a:pt x="19485" y="-912"/>
                  <a:pt x="28427" y="805"/>
                </a:cubicBezTo>
                <a:cubicBezTo>
                  <a:pt x="37370" y="2523"/>
                  <a:pt x="49036" y="8919"/>
                  <a:pt x="53655" y="11110"/>
                </a:cubicBezTo>
                <a:cubicBezTo>
                  <a:pt x="58274" y="13301"/>
                  <a:pt x="55728" y="13479"/>
                  <a:pt x="56143" y="1395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57" name="Google Shape;357;p39"/>
          <p:cNvSpPr txBox="1"/>
          <p:nvPr/>
        </p:nvSpPr>
        <p:spPr>
          <a:xfrm>
            <a:off x="3499463" y="2194217"/>
            <a:ext cx="266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/>
              <a:t>-</a:t>
            </a:r>
            <a:endParaRPr b="1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type="title"/>
          </p:nvPr>
        </p:nvSpPr>
        <p:spPr>
          <a:xfrm>
            <a:off x="311700" y="292625"/>
            <a:ext cx="86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Q: What is gradient descent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Learning rate? </a:t>
            </a:r>
            <a:endParaRPr/>
          </a:p>
        </p:txBody>
      </p:sp>
      <p:sp>
        <p:nvSpPr>
          <p:cNvPr id="363" name="Google Shape;363;p40"/>
          <p:cNvSpPr txBox="1"/>
          <p:nvPr>
            <p:ph idx="1" type="body"/>
          </p:nvPr>
        </p:nvSpPr>
        <p:spPr>
          <a:xfrm>
            <a:off x="311700" y="1533475"/>
            <a:ext cx="8520600" cy="25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Gradient Descent</a:t>
            </a:r>
            <a:r>
              <a:rPr lang="it"/>
              <a:t>: is an </a:t>
            </a:r>
            <a:r>
              <a:rPr b="1" lang="it"/>
              <a:t>optimization method</a:t>
            </a:r>
            <a:r>
              <a:rPr lang="it"/>
              <a:t> for a function, where we would like to find the point of minimum. In fact, we start from a certain point (initialization point) and then, step by step, we move towards the minimum (local or global) using the direction of </a:t>
            </a:r>
            <a:r>
              <a:rPr b="1" lang="it"/>
              <a:t>maximum down-hill</a:t>
            </a:r>
            <a:r>
              <a:rPr lang="it"/>
              <a:t>. This direction is given by the </a:t>
            </a:r>
            <a:r>
              <a:rPr b="1" lang="it"/>
              <a:t>derivative</a:t>
            </a:r>
            <a:r>
              <a:rPr lang="it"/>
              <a:t> vector in the current point.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The </a:t>
            </a:r>
            <a:r>
              <a:rPr b="1" lang="it"/>
              <a:t>learning rate</a:t>
            </a:r>
            <a:r>
              <a:rPr lang="it"/>
              <a:t> </a:t>
            </a:r>
            <a:r>
              <a:rPr b="1" lang="it"/>
              <a:t>L</a:t>
            </a:r>
            <a:r>
              <a:rPr lang="it"/>
              <a:t> is “how big” the steps are: in fact, the step is proportional to the derivative </a:t>
            </a:r>
            <a:r>
              <a:rPr b="1" lang="it"/>
              <a:t>multiplied </a:t>
            </a:r>
            <a:r>
              <a:rPr lang="it"/>
              <a:t>by L. In some way L tells us the speed of learning.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750" y="198137"/>
            <a:ext cx="761676" cy="7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00" y="216622"/>
            <a:ext cx="1129450" cy="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311700" y="292625"/>
            <a:ext cx="86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Overshooting? Problems with Gradient Descent</a:t>
            </a:r>
            <a:endParaRPr/>
          </a:p>
        </p:txBody>
      </p:sp>
      <p:sp>
        <p:nvSpPr>
          <p:cNvPr id="371" name="Google Shape;371;p41"/>
          <p:cNvSpPr txBox="1"/>
          <p:nvPr>
            <p:ph idx="1" type="body"/>
          </p:nvPr>
        </p:nvSpPr>
        <p:spPr>
          <a:xfrm>
            <a:off x="311700" y="1062650"/>
            <a:ext cx="8520600" cy="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Gradient Descent is cool ! But it suffers from problems...what happens if we choose a Learning rate value too big? Overshooting!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72" name="Google Shape;3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88" y="1946700"/>
            <a:ext cx="6322032" cy="29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/>
        </p:nvSpPr>
        <p:spPr>
          <a:xfrm>
            <a:off x="5561025" y="2851575"/>
            <a:ext cx="4974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OK</a:t>
            </a:r>
            <a:endParaRPr/>
          </a:p>
        </p:txBody>
      </p:sp>
      <p:sp>
        <p:nvSpPr>
          <p:cNvPr id="374" name="Google Shape;374;p41"/>
          <p:cNvSpPr txBox="1"/>
          <p:nvPr/>
        </p:nvSpPr>
        <p:spPr>
          <a:xfrm>
            <a:off x="2121750" y="2514025"/>
            <a:ext cx="932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 OK</a:t>
            </a:r>
            <a:endParaRPr/>
          </a:p>
        </p:txBody>
      </p:sp>
      <p:pic>
        <p:nvPicPr>
          <p:cNvPr id="375" name="Google Shape;3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425" y="198137"/>
            <a:ext cx="761676" cy="7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1"/>
          <p:cNvPicPr preferRelativeResize="0"/>
          <p:nvPr/>
        </p:nvPicPr>
        <p:blipFill rotWithShape="1">
          <a:blip r:embed="rId5">
            <a:alphaModFix/>
          </a:blip>
          <a:srcRect b="33159" l="28927" r="25082" t="37850"/>
          <a:stretch/>
        </p:blipFill>
        <p:spPr>
          <a:xfrm>
            <a:off x="7506500" y="1689100"/>
            <a:ext cx="1175274" cy="76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2-dimensional problem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771475"/>
            <a:ext cx="81807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We would like to find the </a:t>
            </a:r>
            <a:r>
              <a:rPr b="1" lang="it"/>
              <a:t>best</a:t>
            </a:r>
            <a:r>
              <a:rPr lang="it"/>
              <a:t> “line” (red in figure) that fits the data - as close as possible to data → find the best thetas values.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4434" l="6021" r="7712" t="0"/>
          <a:stretch/>
        </p:blipFill>
        <p:spPr>
          <a:xfrm>
            <a:off x="159300" y="1323175"/>
            <a:ext cx="5276750" cy="328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/>
          <p:nvPr/>
        </p:nvCxnSpPr>
        <p:spPr>
          <a:xfrm flipH="1" rot="10800000">
            <a:off x="884575" y="1949700"/>
            <a:ext cx="4192500" cy="193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050" y="1720876"/>
            <a:ext cx="3530449" cy="3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64312" l="0" r="49385" t="11019"/>
          <a:stretch/>
        </p:blipFill>
        <p:spPr>
          <a:xfrm>
            <a:off x="6236925" y="2625675"/>
            <a:ext cx="1376151" cy="6707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6351650" y="3528100"/>
            <a:ext cx="4443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b="0" l="25642" r="64040" t="0"/>
          <a:stretch/>
        </p:blipFill>
        <p:spPr>
          <a:xfrm>
            <a:off x="6431726" y="3421350"/>
            <a:ext cx="364224" cy="3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0" l="44011" r="47181" t="0"/>
          <a:stretch/>
        </p:blipFill>
        <p:spPr>
          <a:xfrm>
            <a:off x="7124500" y="3421350"/>
            <a:ext cx="310925" cy="3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941625" y="2994550"/>
            <a:ext cx="213300" cy="1252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1883275" y="3034250"/>
            <a:ext cx="316100" cy="906100"/>
          </a:xfrm>
          <a:custGeom>
            <a:rect b="b" l="l" r="r" t="t"/>
            <a:pathLst>
              <a:path extrusionOk="0" h="36244" w="12644">
                <a:moveTo>
                  <a:pt x="2843" y="36244"/>
                </a:moveTo>
                <a:cubicBezTo>
                  <a:pt x="4264" y="34290"/>
                  <a:pt x="9950" y="28604"/>
                  <a:pt x="11371" y="24518"/>
                </a:cubicBezTo>
                <a:cubicBezTo>
                  <a:pt x="12792" y="20432"/>
                  <a:pt x="13266" y="15812"/>
                  <a:pt x="11371" y="11726"/>
                </a:cubicBezTo>
                <a:cubicBezTo>
                  <a:pt x="9476" y="7640"/>
                  <a:pt x="1895" y="1954"/>
                  <a:pt x="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86" name="Google Shape;86;p15"/>
          <p:cNvPicPr preferRelativeResize="0"/>
          <p:nvPr/>
        </p:nvPicPr>
        <p:blipFill rotWithShape="1">
          <a:blip r:embed="rId4">
            <a:alphaModFix/>
          </a:blip>
          <a:srcRect b="0" l="44011" r="47181" t="0"/>
          <a:stretch/>
        </p:blipFill>
        <p:spPr>
          <a:xfrm>
            <a:off x="2199375" y="3528100"/>
            <a:ext cx="310925" cy="3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25642" r="64040" t="0"/>
          <a:stretch/>
        </p:blipFill>
        <p:spPr>
          <a:xfrm>
            <a:off x="721076" y="3227300"/>
            <a:ext cx="364224" cy="3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type="title"/>
          </p:nvPr>
        </p:nvSpPr>
        <p:spPr>
          <a:xfrm>
            <a:off x="311700" y="292625"/>
            <a:ext cx="86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Overshooting? Learning rate too high!</a:t>
            </a:r>
            <a:endParaRPr/>
          </a:p>
        </p:txBody>
      </p:sp>
      <p:sp>
        <p:nvSpPr>
          <p:cNvPr id="382" name="Google Shape;382;p42"/>
          <p:cNvSpPr txBox="1"/>
          <p:nvPr>
            <p:ph idx="1" type="body"/>
          </p:nvPr>
        </p:nvSpPr>
        <p:spPr>
          <a:xfrm>
            <a:off x="311700" y="1062650"/>
            <a:ext cx="8520600" cy="8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Gradient Descent is cool ! But it suffers from problems...what happens if we choose a Learning rate value too big? Overshooting!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425" y="198137"/>
            <a:ext cx="761676" cy="7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 rotWithShape="1">
          <a:blip r:embed="rId4">
            <a:alphaModFix/>
          </a:blip>
          <a:srcRect b="33159" l="28927" r="25082" t="37850"/>
          <a:stretch/>
        </p:blipFill>
        <p:spPr>
          <a:xfrm>
            <a:off x="7506500" y="1689100"/>
            <a:ext cx="1175274" cy="7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 rotWithShape="1">
          <a:blip r:embed="rId5">
            <a:alphaModFix/>
          </a:blip>
          <a:srcRect b="0" l="0" r="0" t="2458"/>
          <a:stretch/>
        </p:blipFill>
        <p:spPr>
          <a:xfrm>
            <a:off x="63550" y="2025425"/>
            <a:ext cx="7201701" cy="27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type="title"/>
          </p:nvPr>
        </p:nvSpPr>
        <p:spPr>
          <a:xfrm>
            <a:off x="311700" y="64025"/>
            <a:ext cx="8047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important things to know: interview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Remember: in an interview, the questions will be very generic. The general idea and intuition is often sufficient</a:t>
            </a:r>
            <a:endParaRPr sz="1400"/>
          </a:p>
        </p:txBody>
      </p:sp>
      <p:pic>
        <p:nvPicPr>
          <p:cNvPr id="391" name="Google Shape;3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650" y="198137"/>
            <a:ext cx="761676" cy="7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 txBox="1"/>
          <p:nvPr>
            <p:ph idx="1" type="body"/>
          </p:nvPr>
        </p:nvSpPr>
        <p:spPr>
          <a:xfrm>
            <a:off x="311700" y="1089325"/>
            <a:ext cx="8520600" cy="25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it" sz="1400"/>
              <a:t>Linear regression</a:t>
            </a:r>
            <a:r>
              <a:rPr lang="it" sz="1400"/>
              <a:t> finds the mathematical function between an input (explanatory variables) and continuous values (dependent variable)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The output is a sum of </a:t>
            </a:r>
            <a:r>
              <a:rPr b="1" lang="it" sz="1400"/>
              <a:t>weighted</a:t>
            </a:r>
            <a:r>
              <a:rPr b="1" lang="it" sz="1400"/>
              <a:t> features</a:t>
            </a:r>
            <a:r>
              <a:rPr lang="it" sz="1400"/>
              <a:t> (one or more than 1)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It can be solved with </a:t>
            </a:r>
            <a:r>
              <a:rPr b="1" lang="it" sz="1400"/>
              <a:t>gradient descent Optimization Method or Normal Equation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The </a:t>
            </a:r>
            <a:r>
              <a:rPr b="1" lang="it" sz="1400"/>
              <a:t>learning rate</a:t>
            </a:r>
            <a:r>
              <a:rPr lang="it" sz="1400"/>
              <a:t> could lead to overshoot, so we have to choose it wisely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For the nature of the problem, the loss function has </a:t>
            </a:r>
            <a:r>
              <a:rPr b="1" lang="it" sz="1400"/>
              <a:t>only 1 global minimum</a:t>
            </a:r>
            <a:r>
              <a:rPr lang="it" sz="1400"/>
              <a:t>.</a:t>
            </a:r>
            <a:endParaRPr sz="1400"/>
          </a:p>
        </p:txBody>
      </p:sp>
      <p:pic>
        <p:nvPicPr>
          <p:cNvPr id="393" name="Google Shape;3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742" y="3163725"/>
            <a:ext cx="2087576" cy="97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794" y="3082524"/>
            <a:ext cx="2934281" cy="181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3"/>
          <p:cNvSpPr/>
          <p:nvPr/>
        </p:nvSpPr>
        <p:spPr>
          <a:xfrm>
            <a:off x="6751400" y="2300800"/>
            <a:ext cx="1335825" cy="657375"/>
          </a:xfrm>
          <a:custGeom>
            <a:rect b="b" l="l" r="r" t="t"/>
            <a:pathLst>
              <a:path extrusionOk="0" h="26295" w="53433">
                <a:moveTo>
                  <a:pt x="0" y="0"/>
                </a:moveTo>
                <a:cubicBezTo>
                  <a:pt x="8114" y="948"/>
                  <a:pt x="40035" y="1304"/>
                  <a:pt x="48681" y="5686"/>
                </a:cubicBezTo>
                <a:cubicBezTo>
                  <a:pt x="57328" y="10069"/>
                  <a:pt x="51346" y="22860"/>
                  <a:pt x="51879" y="262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Methods used to solve linear regression</a:t>
            </a:r>
            <a:endParaRPr/>
          </a:p>
        </p:txBody>
      </p:sp>
      <p:sp>
        <p:nvSpPr>
          <p:cNvPr id="401" name="Google Shape;401;p44"/>
          <p:cNvSpPr txBox="1"/>
          <p:nvPr/>
        </p:nvSpPr>
        <p:spPr>
          <a:xfrm>
            <a:off x="311700" y="938700"/>
            <a:ext cx="8136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When to use what?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n is the number of features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1425"/>
            <a:ext cx="8839199" cy="1778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/>
          <p:nvPr>
            <p:ph type="title"/>
          </p:nvPr>
        </p:nvSpPr>
        <p:spPr>
          <a:xfrm>
            <a:off x="311700" y="64025"/>
            <a:ext cx="8047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 flavours of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Remember: in an interview, the questions will be very generic. The general idea and intuition is often sufficient</a:t>
            </a:r>
            <a:endParaRPr sz="1400"/>
          </a:p>
        </p:txBody>
      </p:sp>
      <p:pic>
        <p:nvPicPr>
          <p:cNvPr id="408" name="Google Shape;4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650" y="198137"/>
            <a:ext cx="761676" cy="7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/>
          <p:nvPr>
            <p:ph idx="1" type="body"/>
          </p:nvPr>
        </p:nvSpPr>
        <p:spPr>
          <a:xfrm>
            <a:off x="311700" y="1089325"/>
            <a:ext cx="85206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Batch Gradient Descent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Mini-Batch Gradient Descent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Stochastic Gradient Descent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The difference is simple: it depends on how many samples we use to calculate the derivative vector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In the </a:t>
            </a:r>
            <a:r>
              <a:rPr b="1" lang="it" sz="1400"/>
              <a:t>Batch Gradient Descent, </a:t>
            </a:r>
            <a:r>
              <a:rPr lang="it" sz="1400"/>
              <a:t>we use </a:t>
            </a:r>
            <a:r>
              <a:rPr b="1" lang="it" sz="1400"/>
              <a:t>ALL data</a:t>
            </a:r>
            <a:r>
              <a:rPr lang="it" sz="1400"/>
              <a:t> in the dataset to calculate the derivatives. Each step is done once the derivatives are calculated, using ALL the data available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In the </a:t>
            </a:r>
            <a:r>
              <a:rPr b="1" lang="it" sz="1400"/>
              <a:t>Mini-Batch Gradient Descent, </a:t>
            </a:r>
            <a:r>
              <a:rPr lang="it" sz="1400"/>
              <a:t>we use a </a:t>
            </a:r>
            <a:r>
              <a:rPr b="1" lang="it" sz="1400"/>
              <a:t>portion</a:t>
            </a:r>
            <a:r>
              <a:rPr lang="it" sz="1400"/>
              <a:t> of data in the dataset to calculate the derivatives. Each step is done once the derivatives are calculated, using ALL the data available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400"/>
              <a:t>In the </a:t>
            </a:r>
            <a:r>
              <a:rPr b="1" lang="it" sz="1400"/>
              <a:t>Stochastic Gradient Descent, </a:t>
            </a:r>
            <a:r>
              <a:rPr lang="it" sz="1400"/>
              <a:t>we use </a:t>
            </a:r>
            <a:r>
              <a:rPr b="1" lang="it" sz="1400"/>
              <a:t>ONE SAMPLE</a:t>
            </a:r>
            <a:r>
              <a:rPr lang="it" sz="1400"/>
              <a:t> at the time to calculate the derivatives. Each step is done once the derivatives are calculated, using ALL the data available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10" name="Google Shape;4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975" y="1964575"/>
            <a:ext cx="382975" cy="4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title"/>
          </p:nvPr>
        </p:nvSpPr>
        <p:spPr>
          <a:xfrm>
            <a:off x="311700" y="64025"/>
            <a:ext cx="8047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 flavours of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Remember: in an interview, the questions will be very generic. The general idea and intuition is often sufficient</a:t>
            </a:r>
            <a:endParaRPr sz="1400"/>
          </a:p>
        </p:txBody>
      </p:sp>
      <p:pic>
        <p:nvPicPr>
          <p:cNvPr id="416" name="Google Shape;4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650" y="198137"/>
            <a:ext cx="761676" cy="7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1609700"/>
            <a:ext cx="5098301" cy="27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6"/>
          <p:cNvSpPr txBox="1"/>
          <p:nvPr>
            <p:ph idx="1" type="body"/>
          </p:nvPr>
        </p:nvSpPr>
        <p:spPr>
          <a:xfrm>
            <a:off x="5330025" y="1830600"/>
            <a:ext cx="35199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With Mini-Batch or Stochastic GD you can implement </a:t>
            </a:r>
            <a:r>
              <a:rPr b="1" lang="it" sz="1400"/>
              <a:t>ONLINE learning: </a:t>
            </a:r>
            <a:r>
              <a:rPr lang="it" sz="1400"/>
              <a:t>you can train the model sample by sample (imagine you have a flow of data, arriving each second).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19" name="Google Shape;419;p46"/>
          <p:cNvSpPr txBox="1"/>
          <p:nvPr/>
        </p:nvSpPr>
        <p:spPr>
          <a:xfrm>
            <a:off x="6662575" y="3425250"/>
            <a:ext cx="6663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type="title"/>
          </p:nvPr>
        </p:nvSpPr>
        <p:spPr>
          <a:xfrm>
            <a:off x="311700" y="64025"/>
            <a:ext cx="8047500" cy="12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IMPORTANT: Scaling features for Linear Regression </a:t>
            </a:r>
            <a:r>
              <a:rPr lang="it" u="sng"/>
              <a:t>when use GRADIENT DESCENT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The data MUST BE transformed (normalized) before feeding to Linear Regression Model solved with gradient descent. With Normal Equation, we don’t need to normalize.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This is because the Loss Function can be distorted if not.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For example, image a dataset with 2 features: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The length of the ship (range of meters)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The diameter of a piston of the ship (range of centimeters)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In this case, the features are very different in scale, so the “diameter of the piston” risks to be under-represented by the final equation.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For this reason, it is correct to normalize the input features between 0 and 1 so that each feature is equally “important”.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More about this topic in a dedicated lesson about </a:t>
            </a:r>
            <a:r>
              <a:rPr b="1" lang="it" sz="1400"/>
              <a:t>preprocessing of data</a:t>
            </a:r>
            <a:r>
              <a:rPr lang="it" sz="1400"/>
              <a:t>, an important step before feeding data to models.</a:t>
            </a:r>
            <a:endParaRPr sz="1400"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650" y="198137"/>
            <a:ext cx="761676" cy="7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311700" y="64025"/>
            <a:ext cx="8047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Sklearn: Linear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1" name="Google Shape;431;p48"/>
          <p:cNvSpPr txBox="1"/>
          <p:nvPr>
            <p:ph idx="1" type="body"/>
          </p:nvPr>
        </p:nvSpPr>
        <p:spPr>
          <a:xfrm>
            <a:off x="311700" y="1493025"/>
            <a:ext cx="6972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Nobody implements Linear Regression by scratch, so we can also use Sklearn library to do it.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600" y="174951"/>
            <a:ext cx="1458000" cy="7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550" y="734850"/>
            <a:ext cx="6972100" cy="5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type="title"/>
          </p:nvPr>
        </p:nvSpPr>
        <p:spPr>
          <a:xfrm>
            <a:off x="2674650" y="1711225"/>
            <a:ext cx="39471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It’s your turn!</a:t>
            </a:r>
            <a:endParaRPr sz="4800"/>
          </a:p>
        </p:txBody>
      </p:sp>
      <p:sp>
        <p:nvSpPr>
          <p:cNvPr id="439" name="Google Shape;439;p49"/>
          <p:cNvSpPr txBox="1"/>
          <p:nvPr/>
        </p:nvSpPr>
        <p:spPr>
          <a:xfrm>
            <a:off x="513450" y="3366125"/>
            <a:ext cx="8269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Open file called: </a:t>
            </a:r>
            <a:r>
              <a:rPr b="1" lang="it" sz="1800">
                <a:solidFill>
                  <a:schemeClr val="dk2"/>
                </a:solidFill>
              </a:rPr>
              <a:t>LinearRegression.ipynb</a:t>
            </a:r>
            <a:r>
              <a:rPr lang="it" sz="1800">
                <a:solidFill>
                  <a:schemeClr val="dk2"/>
                </a:solidFill>
              </a:rPr>
              <a:t> with Jupyter Notebook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it" sz="1800">
                <a:solidFill>
                  <a:schemeClr val="dk2"/>
                </a:solidFill>
              </a:rPr>
              <a:t>Complete the </a:t>
            </a:r>
            <a:r>
              <a:rPr b="1" lang="it" sz="1800">
                <a:solidFill>
                  <a:schemeClr val="dk2"/>
                </a:solidFill>
              </a:rPr>
              <a:t>Section_2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ctrTitle"/>
          </p:nvPr>
        </p:nvSpPr>
        <p:spPr>
          <a:xfrm>
            <a:off x="422225" y="2131950"/>
            <a:ext cx="85206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Break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Polynomial Regression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Is it possible to use a linear function to fit NON linear data?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3-Dimensional problems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675" y="524975"/>
            <a:ext cx="4535525" cy="34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311700" y="1141625"/>
            <a:ext cx="3459900" cy="27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We have now a more complex problem.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The input values are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HorsePower of the car,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Weight of the car)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and the output is MPG values (</a:t>
            </a:r>
            <a:r>
              <a:rPr lang="it">
                <a:solidFill>
                  <a:srgbClr val="222222"/>
                </a:solidFill>
                <a:highlight>
                  <a:srgbClr val="FFFFFF"/>
                </a:highlight>
              </a:rPr>
              <a:t>Miles Per Gallon).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222222"/>
                </a:solidFill>
                <a:highlight>
                  <a:srgbClr val="FFFFFF"/>
                </a:highlight>
              </a:rPr>
              <a:t>If the data lays on a 3d </a:t>
            </a:r>
            <a:r>
              <a:rPr b="1" lang="it">
                <a:solidFill>
                  <a:srgbClr val="222222"/>
                </a:solidFill>
                <a:highlight>
                  <a:srgbClr val="FFFFFF"/>
                </a:highlight>
              </a:rPr>
              <a:t>plane</a:t>
            </a:r>
            <a:r>
              <a:rPr lang="it">
                <a:solidFill>
                  <a:srgbClr val="222222"/>
                </a:solidFill>
                <a:highlight>
                  <a:srgbClr val="FFFFFF"/>
                </a:highlight>
              </a:rPr>
              <a:t>, the problem is linear and we can apply Linear Regression problem! 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75" y="4099372"/>
            <a:ext cx="5372398" cy="56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2"/>
          <p:cNvSpPr txBox="1"/>
          <p:nvPr>
            <p:ph type="title"/>
          </p:nvPr>
        </p:nvSpPr>
        <p:spPr>
          <a:xfrm>
            <a:off x="235500" y="216425"/>
            <a:ext cx="80475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Polynomial Regression: can a Linear Model fit a non-linear function? YES!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55" name="Google Shape;455;p52"/>
          <p:cNvSpPr txBox="1"/>
          <p:nvPr>
            <p:ph idx="1" type="body"/>
          </p:nvPr>
        </p:nvSpPr>
        <p:spPr>
          <a:xfrm>
            <a:off x="4646000" y="1688475"/>
            <a:ext cx="41220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No! A line is not a good fit for this data!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In fact, the data was generated with a quadratic function (parabola) in the form: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56" name="Google Shape;456;p52"/>
          <p:cNvPicPr preferRelativeResize="0"/>
          <p:nvPr/>
        </p:nvPicPr>
        <p:blipFill rotWithShape="1">
          <a:blip r:embed="rId3">
            <a:alphaModFix/>
          </a:blip>
          <a:srcRect b="0" l="0" r="0" t="2400"/>
          <a:stretch/>
        </p:blipFill>
        <p:spPr>
          <a:xfrm>
            <a:off x="418900" y="1554600"/>
            <a:ext cx="4064124" cy="277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2"/>
          <p:cNvCxnSpPr/>
          <p:nvPr/>
        </p:nvCxnSpPr>
        <p:spPr>
          <a:xfrm flipH="1" rot="10800000">
            <a:off x="968300" y="2744825"/>
            <a:ext cx="3064800" cy="55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8" name="Google Shape;4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675" y="2880275"/>
            <a:ext cx="3806650" cy="7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3675" y="3816325"/>
            <a:ext cx="2794850" cy="43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>
            <p:ph type="title"/>
          </p:nvPr>
        </p:nvSpPr>
        <p:spPr>
          <a:xfrm>
            <a:off x="235500" y="216425"/>
            <a:ext cx="80475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Dimensionality Expansion</a:t>
            </a:r>
            <a:endParaRPr sz="1400"/>
          </a:p>
        </p:txBody>
      </p:sp>
      <p:sp>
        <p:nvSpPr>
          <p:cNvPr id="465" name="Google Shape;465;p53"/>
          <p:cNvSpPr txBox="1"/>
          <p:nvPr>
            <p:ph idx="1" type="body"/>
          </p:nvPr>
        </p:nvSpPr>
        <p:spPr>
          <a:xfrm>
            <a:off x="235500" y="1226550"/>
            <a:ext cx="25539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Data can “live” in 2d space (x,y), but also in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/>
              <a:t>3d space (x, x^2, y)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This means that we are applying a </a:t>
            </a:r>
            <a:r>
              <a:rPr b="1" lang="it" sz="1400"/>
              <a:t>“Dimensionality Expansion” </a:t>
            </a:r>
            <a:r>
              <a:rPr lang="it" sz="1400"/>
              <a:t>because we created a third dimension (X^2 that we can call as we want, for example Q) and “expand the data”.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it" sz="1400" u="sng"/>
              <a:t>Dimensionality Expansion</a:t>
            </a:r>
            <a:endParaRPr b="1" sz="14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6" name="Google Shape;466;p53"/>
          <p:cNvSpPr txBox="1"/>
          <p:nvPr/>
        </p:nvSpPr>
        <p:spPr>
          <a:xfrm>
            <a:off x="3030950" y="4598625"/>
            <a:ext cx="169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LINK</a:t>
            </a:r>
            <a:r>
              <a:rPr lang="it"/>
              <a:t>  - Parabola</a:t>
            </a:r>
            <a:endParaRPr/>
          </a:p>
        </p:txBody>
      </p:sp>
      <p:sp>
        <p:nvSpPr>
          <p:cNvPr id="467" name="Google Shape;467;p53"/>
          <p:cNvSpPr txBox="1"/>
          <p:nvPr/>
        </p:nvSpPr>
        <p:spPr>
          <a:xfrm>
            <a:off x="5379225" y="4598100"/>
            <a:ext cx="306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LINK</a:t>
            </a:r>
            <a:r>
              <a:rPr lang="it"/>
              <a:t> - Dimension Expansion</a:t>
            </a:r>
            <a:endParaRPr/>
          </a:p>
        </p:txBody>
      </p:sp>
      <p:pic>
        <p:nvPicPr>
          <p:cNvPr id="468" name="Google Shape;46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49" y="925050"/>
            <a:ext cx="1585700" cy="367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817" y="925050"/>
            <a:ext cx="2194858" cy="367305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3"/>
          <p:cNvSpPr/>
          <p:nvPr/>
        </p:nvSpPr>
        <p:spPr>
          <a:xfrm>
            <a:off x="4752625" y="2629500"/>
            <a:ext cx="630600" cy="3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/>
          <p:nvPr>
            <p:ph type="title"/>
          </p:nvPr>
        </p:nvSpPr>
        <p:spPr>
          <a:xfrm>
            <a:off x="311700" y="64025"/>
            <a:ext cx="8047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is Polynomial Regression?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Remember: in an interview, the questions will be very generic. The general idea and intuition is often sufficient</a:t>
            </a:r>
            <a:endParaRPr sz="1200"/>
          </a:p>
        </p:txBody>
      </p:sp>
      <p:pic>
        <p:nvPicPr>
          <p:cNvPr id="476" name="Google Shape;4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650" y="198137"/>
            <a:ext cx="761676" cy="7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4"/>
          <p:cNvSpPr txBox="1"/>
          <p:nvPr>
            <p:ph idx="1" type="body"/>
          </p:nvPr>
        </p:nvSpPr>
        <p:spPr>
          <a:xfrm>
            <a:off x="311700" y="1089325"/>
            <a:ext cx="8520600" cy="3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When a relation x - y is </a:t>
            </a:r>
            <a:r>
              <a:rPr b="1" lang="it"/>
              <a:t>not linear</a:t>
            </a:r>
            <a:r>
              <a:rPr lang="it"/>
              <a:t>, we can expand the dimension of data and make them live in a higher degree space.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Polynomial regression can fit a non-linear problem but before transforming the problem in a space where it is linear.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The </a:t>
            </a:r>
            <a:r>
              <a:rPr b="1" lang="it"/>
              <a:t>“Dimensionality Expansion” </a:t>
            </a:r>
            <a:r>
              <a:rPr lang="it"/>
              <a:t>is a way to additional dimensions to a problem. For example, when we have 2d data (x, y coordinates), we can represent the same data in 3d, 4d, 5d...introducing </a:t>
            </a:r>
            <a:r>
              <a:rPr b="1" lang="it"/>
              <a:t>additional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it"/>
              <a:t>The most common in regression: </a:t>
            </a:r>
            <a:r>
              <a:rPr lang="it"/>
              <a:t>create power of existing features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"/>
          <p:cNvSpPr txBox="1"/>
          <p:nvPr>
            <p:ph type="ctrTitle"/>
          </p:nvPr>
        </p:nvSpPr>
        <p:spPr>
          <a:xfrm>
            <a:off x="386700" y="758050"/>
            <a:ext cx="85206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Exercise!</a:t>
            </a:r>
            <a:endParaRPr/>
          </a:p>
        </p:txBody>
      </p:sp>
      <p:sp>
        <p:nvSpPr>
          <p:cNvPr id="483" name="Google Shape;483;p55"/>
          <p:cNvSpPr txBox="1"/>
          <p:nvPr>
            <p:ph idx="1" type="subTitle"/>
          </p:nvPr>
        </p:nvSpPr>
        <p:spPr>
          <a:xfrm>
            <a:off x="311700" y="1637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Please open notebook “Linear Regression”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Go to Section 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Why is it called “linear” ?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16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It is said “linear” because it is a </a:t>
            </a:r>
            <a:r>
              <a:rPr b="1" lang="it"/>
              <a:t>linear combination of weights. </a:t>
            </a:r>
            <a:r>
              <a:rPr lang="it"/>
              <a:t>It computes a  “weighted sum” of the input features. Linear: NO ratio or multiplication of weights.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As a consequence, it can fit only data lying on a rect, a plane (in 3d), or hyperplane (in n-dimensions).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750" y="198137"/>
            <a:ext cx="761676" cy="7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46850"/>
            <a:ext cx="4572751" cy="17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375" y="2710700"/>
            <a:ext cx="2104099" cy="210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Linear Regression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000075"/>
            <a:ext cx="8520600" cy="20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First of all it is a </a:t>
            </a:r>
            <a:r>
              <a:rPr b="1" lang="it"/>
              <a:t>regression: </a:t>
            </a:r>
            <a:r>
              <a:rPr lang="it"/>
              <a:t>the target value (values to predict) are continuous (not categorical)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Second is </a:t>
            </a:r>
            <a:r>
              <a:rPr b="1" lang="it"/>
              <a:t>Linear</a:t>
            </a:r>
            <a:r>
              <a:rPr lang="it"/>
              <a:t>: this means that it is a </a:t>
            </a:r>
            <a:r>
              <a:rPr b="1" lang="it"/>
              <a:t>linear combination</a:t>
            </a:r>
            <a:r>
              <a:rPr lang="it"/>
              <a:t> of features with </a:t>
            </a:r>
            <a:r>
              <a:rPr b="1" lang="it"/>
              <a:t>weights.</a:t>
            </a:r>
            <a:r>
              <a:rPr lang="it"/>
              <a:t> It means that there are </a:t>
            </a:r>
            <a:r>
              <a:rPr b="1" lang="it"/>
              <a:t>no multiplication or ratio between weights.</a:t>
            </a:r>
            <a:endParaRPr b="1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50" y="2933925"/>
            <a:ext cx="6333125" cy="8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4358400"/>
            <a:ext cx="6164400" cy="3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it" sz="1400"/>
              <a:t>IMPORTANT</a:t>
            </a:r>
            <a:r>
              <a:rPr lang="it" sz="1400"/>
              <a:t>: there are no ratio (division) or multiplication between weights.</a:t>
            </a:r>
            <a:endParaRPr sz="1400"/>
          </a:p>
        </p:txBody>
      </p:sp>
      <p:sp>
        <p:nvSpPr>
          <p:cNvPr id="113" name="Google Shape;113;p18"/>
          <p:cNvSpPr txBox="1"/>
          <p:nvPr/>
        </p:nvSpPr>
        <p:spPr>
          <a:xfrm>
            <a:off x="799525" y="2933925"/>
            <a:ext cx="14301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0000"/>
                </a:solidFill>
              </a:rPr>
              <a:t>Hypothesis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Back to 2D house problem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2949" l="3827" r="0" t="2826"/>
          <a:stretch/>
        </p:blipFill>
        <p:spPr>
          <a:xfrm>
            <a:off x="4793700" y="372000"/>
            <a:ext cx="3886199" cy="360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88200" y="995625"/>
            <a:ext cx="39594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We have a lot of different (infinite) choices for  and 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How do we choose the best alpha and beta?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solidFill>
                  <a:schemeClr val="dk2"/>
                </a:solidFill>
              </a:rPr>
              <a:t>We need to think about a measure telling us the “goodness of the fit”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(In </a:t>
            </a:r>
            <a:r>
              <a:rPr lang="it" sz="1800" u="sng">
                <a:solidFill>
                  <a:schemeClr val="dk2"/>
                </a:solidFill>
              </a:rPr>
              <a:t>regression</a:t>
            </a:r>
            <a:r>
              <a:rPr lang="it" sz="1800">
                <a:solidFill>
                  <a:schemeClr val="dk2"/>
                </a:solidFill>
              </a:rPr>
              <a:t>, when a function represents the data it is said it “fits” the data)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Back to 2D house problem</a:t>
            </a:r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388200" y="995625"/>
            <a:ext cx="39594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Suppose magically we have the function to describe data, like this one: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27" name="Google Shape;127;p20"/>
          <p:cNvGrpSpPr/>
          <p:nvPr/>
        </p:nvGrpSpPr>
        <p:grpSpPr>
          <a:xfrm>
            <a:off x="4821075" y="286650"/>
            <a:ext cx="3837275" cy="3020425"/>
            <a:chOff x="4918825" y="798125"/>
            <a:chExt cx="3837275" cy="3020425"/>
          </a:xfrm>
        </p:grpSpPr>
        <p:pic>
          <p:nvPicPr>
            <p:cNvPr id="128" name="Google Shape;12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00725" y="1000075"/>
              <a:ext cx="3655375" cy="272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20"/>
            <p:cNvSpPr/>
            <p:nvPr/>
          </p:nvSpPr>
          <p:spPr>
            <a:xfrm>
              <a:off x="5133225" y="798125"/>
              <a:ext cx="150900" cy="293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rot="5400000">
              <a:off x="6812325" y="1819925"/>
              <a:ext cx="150900" cy="3668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 txBox="1"/>
            <p:nvPr/>
          </p:nvSpPr>
          <p:spPr>
            <a:xfrm>
              <a:off x="6062250" y="3531450"/>
              <a:ext cx="20964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/>
                <a:t>Area of the house (m^2)</a:t>
              </a:r>
              <a:endParaRPr/>
            </a:p>
          </p:txBody>
        </p:sp>
        <p:sp>
          <p:nvSpPr>
            <p:cNvPr id="132" name="Google Shape;132;p20"/>
            <p:cNvSpPr txBox="1"/>
            <p:nvPr/>
          </p:nvSpPr>
          <p:spPr>
            <a:xfrm rot="-5400000">
              <a:off x="4421575" y="2221375"/>
              <a:ext cx="12816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/>
                <a:t>Price (dollars)</a:t>
              </a:r>
              <a:endParaRPr/>
            </a:p>
          </p:txBody>
        </p:sp>
      </p:grp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00" y="3075822"/>
            <a:ext cx="3909526" cy="6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/>
          <p:nvPr/>
        </p:nvSpPr>
        <p:spPr>
          <a:xfrm rot="10800000">
            <a:off x="1581250" y="2700550"/>
            <a:ext cx="195300" cy="49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2270238" y="3727275"/>
            <a:ext cx="195300" cy="497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8508" y="2060925"/>
            <a:ext cx="56076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8434" y="4299625"/>
            <a:ext cx="518925" cy="5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3206925" y="3819850"/>
            <a:ext cx="48504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know that this is the equation of a rect, where we have a “bias term” (vertical translation 14) and a slope (2.346)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Back to 2D house problem</a:t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312000" y="843225"/>
            <a:ext cx="3863100" cy="13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2"/>
                </a:solidFill>
              </a:rPr>
              <a:t>Suppose magically we have the function to describe data, like this one: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86" y="3714750"/>
            <a:ext cx="341647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000" y="3318000"/>
            <a:ext cx="1103350" cy="15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/>
          <p:nvPr/>
        </p:nvSpPr>
        <p:spPr>
          <a:xfrm>
            <a:off x="1522825" y="3905750"/>
            <a:ext cx="571200" cy="27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5675125" y="3936100"/>
            <a:ext cx="571200" cy="27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650" y="3172075"/>
            <a:ext cx="973075" cy="1803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1"/>
          <p:cNvGrpSpPr/>
          <p:nvPr/>
        </p:nvGrpSpPr>
        <p:grpSpPr>
          <a:xfrm>
            <a:off x="4938925" y="26313"/>
            <a:ext cx="3837275" cy="3020425"/>
            <a:chOff x="4918825" y="798125"/>
            <a:chExt cx="3837275" cy="3020425"/>
          </a:xfrm>
        </p:grpSpPr>
        <p:pic>
          <p:nvPicPr>
            <p:cNvPr id="151" name="Google Shape;151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00725" y="1000075"/>
              <a:ext cx="3655375" cy="272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1"/>
            <p:cNvSpPr/>
            <p:nvPr/>
          </p:nvSpPr>
          <p:spPr>
            <a:xfrm>
              <a:off x="5133225" y="798125"/>
              <a:ext cx="150900" cy="2931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 rot="5400000">
              <a:off x="6812325" y="1819925"/>
              <a:ext cx="150900" cy="3668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 txBox="1"/>
            <p:nvPr/>
          </p:nvSpPr>
          <p:spPr>
            <a:xfrm>
              <a:off x="6062250" y="3531450"/>
              <a:ext cx="20964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/>
                <a:t>Area of the house (m^2)</a:t>
              </a:r>
              <a:endParaRPr/>
            </a:p>
          </p:txBody>
        </p:sp>
        <p:sp>
          <p:nvSpPr>
            <p:cNvPr id="155" name="Google Shape;155;p21"/>
            <p:cNvSpPr txBox="1"/>
            <p:nvPr/>
          </p:nvSpPr>
          <p:spPr>
            <a:xfrm rot="-5400000">
              <a:off x="4421575" y="2221375"/>
              <a:ext cx="12816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/>
                <a:t>Price (dollars)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